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 Pawela" initials="AP" lastIdx="26" clrIdx="0">
    <p:extLst>
      <p:ext uri="{19B8F6BF-5375-455C-9EA6-DF929625EA0E}">
        <p15:presenceInfo xmlns:p15="http://schemas.microsoft.com/office/powerpoint/2012/main" userId="S::pracownik2@efficon1.onmicrosoft.com::78a98f89-5f53-40c4-8a14-d2afb76747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FD0FD-BB2C-47E9-9B07-1CB1F10A55A8}" type="datetimeFigureOut">
              <a:rPr lang="pl-PL" smtClean="0"/>
              <a:t>2020-05-12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E449A-14EE-46B9-8441-26AA302BC4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22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E449A-14EE-46B9-8441-26AA302BC4E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42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7A5F-49EC-43FB-9BBE-43F8DEB85C6F}" type="datetime1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48ED-66ED-4F04-A99E-950285F797D8}" type="datetime1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77F-51C0-4E69-943B-17C629E06A23}" type="datetime1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FC49-56C2-48DE-A7B8-8D7F8D635CAC}" type="datetime1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6C22-4243-4865-BBE4-A3733F3594D5}" type="datetime1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A7EB-92E6-4ED3-8F03-F9D769F7743F}" type="datetime1">
              <a:rPr lang="pl-PL" smtClean="0"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2E1D-CA9D-4359-8251-9C43BAC5D7F9}" type="datetime1">
              <a:rPr lang="pl-PL" smtClean="0"/>
              <a:t>2020-05-12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0AC0-3B23-4FFB-84A1-C0A48E20DC0D}" type="datetime1">
              <a:rPr lang="pl-PL" smtClean="0"/>
              <a:t>2020-05-12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A9-5FF2-4191-AE87-B141B0FA5E0B}" type="datetime1">
              <a:rPr lang="pl-PL" smtClean="0"/>
              <a:t>2020-05-12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61BE-9BC1-45FD-AFC9-069D5282A1B4}" type="datetime1">
              <a:rPr lang="pl-PL" smtClean="0"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E954-8936-49D8-AF43-9B192774E2DE}" type="datetime1">
              <a:rPr lang="pl-PL" smtClean="0"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B525B-8A32-4A8A-9E84-A852ED84619B}" type="datetime1">
              <a:rPr lang="pl-PL" smtClean="0"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D11E-1229-4FDB-A272-036496F72E8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</a:pP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„Ziemia Kłodzka – czyste powietrze (wymiana wysokoemisyjnych źródeł ciepła w budynkach i lokalach mieszkalnych na terenie Gminy Bystrzyca Kłodzka, Kłodzko, Lądek-Zdrój, Międzylesie, Radków, Stronie Śląskie, Stoszowice)”</a:t>
            </a: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5" name="Podtytuł 2"/>
          <p:cNvSpPr>
            <a:spLocks noGrp="1"/>
          </p:cNvSpPr>
          <p:nvPr>
            <p:ph type="subTitle" idx="1"/>
          </p:nvPr>
        </p:nvSpPr>
        <p:spPr>
          <a:xfrm>
            <a:off x="1187624" y="3068960"/>
            <a:ext cx="6400800" cy="1752600"/>
          </a:xfrm>
        </p:spPr>
        <p:txBody>
          <a:bodyPr>
            <a:normAutofit/>
          </a:bodyPr>
          <a:lstStyle/>
          <a:p>
            <a:r>
              <a:rPr lang="pl-PL" sz="1200" dirty="0" smtClean="0"/>
              <a:t>  </a:t>
            </a:r>
            <a:endParaRPr lang="pl-PL" sz="8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414" y="6124348"/>
            <a:ext cx="5761219" cy="829128"/>
          </a:xfrm>
          <a:prstGeom prst="rect">
            <a:avLst/>
          </a:prstGeom>
        </p:spPr>
      </p:pic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Finansowanie.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Pamiętaj, że grant ma charakter refundacji. Oznacza to, że możesz ubiegać się o zwrot części poniesionych </a:t>
            </a:r>
            <a:r>
              <a:rPr lang="pl-PL"/>
              <a:t>kosztów</a:t>
            </a:r>
            <a:r>
              <a:rPr lang="pl-PL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390" y="6028872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Kiedy będę mógł/mogła złożyć wniosek?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Nabór wniosków o dofinansowanie planowany jest na początek lipca 2020.</a:t>
            </a:r>
          </a:p>
          <a:p>
            <a:r>
              <a:rPr lang="pl-PL" dirty="0"/>
              <a:t>Potrwa 3 miesiące- w tym czasie będziesz mógł skorzystać z pomocy konsultantów w </a:t>
            </a:r>
            <a:r>
              <a:rPr lang="pl-PL" dirty="0" smtClean="0"/>
              <a:t>Urzędach Miast / Urzędach </a:t>
            </a:r>
            <a:r>
              <a:rPr lang="pl-PL" dirty="0"/>
              <a:t>Gmin oraz porad eksperta pełniącego dyżur w punkcie konsultacyjnym. Także w tym czasie będziesz musiał wykonać audyt uproszczony- obligatoryjny załącznik do każdego wniosku.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390" y="6126163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Ile potrwa rozpatrzenie wniosków o dofinansowanie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Wyniki konkursu powinny być znane w styczniu 2021.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6000296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Gdzie złożyć wniosek o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Wypełniony wniosek o dofinansowanie będziesz mógł złożyć w Urzędzie Gminy w której mieszkasz. Możesz go również wysłać pocztą lub kurierem. Dane adresowe do wysyłki zostaną podane w ogłoszeniu o konkursie. </a:t>
            </a:r>
            <a:r>
              <a:rPr lang="pl-PL" u="sng" dirty="0"/>
              <a:t>Wzór wniosku oraz instrukcję jego wypełnienia będziesz mógł pobrać ze strony projektu oraz ze strony internetowej swojej gminy po ogłoszeniu konkursu.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6141019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Gdzie mogę uzyskać informacje dotyczące konkursu?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ogłoszeniu konkursu w każdej gminie objętej projektem dyżurować </a:t>
            </a:r>
            <a:r>
              <a:rPr lang="pl-PL" dirty="0" smtClean="0"/>
              <a:t>będą konsultanci </a:t>
            </a:r>
            <a:r>
              <a:rPr lang="pl-PL" dirty="0"/>
              <a:t>oraz ekspert w zakresie efektywności energetycznej. Udzielą ci wszelkich niezbędnych informacji do wypełnienia wniosku o dofinansowanie.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941786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Kontakt do punktu konsultacyjnego</a:t>
            </a:r>
            <a:br>
              <a:rPr lang="pl-PL" dirty="0"/>
            </a:br>
            <a:r>
              <a:rPr lang="pl-PL" dirty="0" smtClean="0"/>
              <a:t>w Gminie Lądek - Zdrój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Budynek Inkubatora Przedsiębiorczości</a:t>
            </a:r>
            <a:br>
              <a:rPr lang="pl-PL" dirty="0" smtClean="0"/>
            </a:br>
            <a:r>
              <a:rPr lang="pl-PL" dirty="0" smtClean="0"/>
              <a:t>ul. Kolejowa 6 w Lądku - Zdroju</a:t>
            </a:r>
            <a:endParaRPr lang="pl-PL" dirty="0"/>
          </a:p>
          <a:p>
            <a:r>
              <a:rPr lang="pl-PL" dirty="0" smtClean="0"/>
              <a:t>tel</a:t>
            </a:r>
            <a:r>
              <a:rPr lang="pl-PL" dirty="0"/>
              <a:t>. </a:t>
            </a:r>
            <a:r>
              <a:rPr lang="pl-PL" dirty="0" smtClean="0"/>
              <a:t>664 815 228, 74 8 117 872, 74 8 117 882</a:t>
            </a:r>
            <a:endParaRPr lang="pl-PL" dirty="0" smtClean="0"/>
          </a:p>
          <a:p>
            <a:r>
              <a:rPr lang="pl-PL" dirty="0" smtClean="0"/>
              <a:t>e-mail: mikroprojekty@ladek.pl </a:t>
            </a:r>
          </a:p>
          <a:p>
            <a:pPr marL="1371600" lvl="3" indent="0"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sz="3200" dirty="0" smtClean="0"/>
              <a:t>drogi@ladek.pl</a:t>
            </a:r>
            <a:endParaRPr lang="pl-PL" sz="32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6028872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Kto może dostać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Właściciel domku jednorodzinnego (w zabudowie wolnostojącej, bliźniaczej lub szeregowej)</a:t>
            </a:r>
          </a:p>
          <a:p>
            <a:r>
              <a:rPr lang="pl-PL" dirty="0"/>
              <a:t>Właściciel mieszkania w budynku wielorodzinnym.</a:t>
            </a:r>
          </a:p>
          <a:p>
            <a:r>
              <a:rPr lang="pl-PL" dirty="0"/>
              <a:t>Wspólnoty </a:t>
            </a:r>
            <a:r>
              <a:rPr lang="pl-PL" dirty="0" smtClean="0"/>
              <a:t>mieszkaniowe </a:t>
            </a:r>
            <a:r>
              <a:rPr lang="pl-PL" dirty="0"/>
              <a:t>(jedynie w zakresie mieszkań, których właścicielami są osoby fizyczne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r>
              <a:rPr lang="pl-PL" dirty="0" smtClean="0"/>
              <a:t>             </a:t>
            </a:r>
            <a:r>
              <a:rPr lang="pl-PL" b="1" dirty="0" smtClean="0"/>
              <a:t>Jeżeli wymieniają kotły na paliwo stałe </a:t>
            </a:r>
          </a:p>
          <a:p>
            <a:pPr marL="0" indent="0">
              <a:buNone/>
            </a:pPr>
            <a:r>
              <a:rPr lang="pl-PL" sz="2600" b="1" dirty="0" smtClean="0"/>
              <a:t>                                 (z wyłączeniem biomasy) </a:t>
            </a:r>
            <a:endParaRPr lang="pl-PL" sz="26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6150163"/>
            <a:ext cx="5761219" cy="829128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co mogę dostać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Jeżeli wymieniasz stary węglowy piec, możesz go zamienić na:</a:t>
            </a:r>
          </a:p>
          <a:p>
            <a:r>
              <a:rPr lang="pl-PL" dirty="0"/>
              <a:t>Podłączenie do sieci ciepłowniczej</a:t>
            </a:r>
          </a:p>
          <a:p>
            <a:r>
              <a:rPr lang="pl-PL" dirty="0"/>
              <a:t>Instalacja pomp ciepła do ogrzewania budynku/lokalu</a:t>
            </a:r>
          </a:p>
          <a:p>
            <a:r>
              <a:rPr lang="pl-PL" dirty="0"/>
              <a:t>Instalacja kotłów na biomasę  lub gazowych</a:t>
            </a:r>
          </a:p>
          <a:p>
            <a:r>
              <a:rPr lang="pl-PL" dirty="0"/>
              <a:t>Instalacja ogrzewania elektrycznego, jeżeli będzie ono zasilane z OZE. Instalacja fotowoltaiczna może być elementem projektu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6160451"/>
            <a:ext cx="5761219" cy="829128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u="sng" dirty="0"/>
              <a:t>Wszystkie urządzenia grzewcze zgłaszane do dofinansowania muszą mieć certyfikat </a:t>
            </a:r>
            <a:r>
              <a:rPr lang="pl-PL" i="1" u="sng" dirty="0" err="1"/>
              <a:t>Ekoprojektu</a:t>
            </a:r>
            <a:r>
              <a:rPr lang="pl-PL" i="1" u="sng" dirty="0"/>
              <a:t>, posiadać automatyczny podajnik paliwa i nie mogą być wyposażone w ruszt awaryjny, lub elementy pozwalające na jego </a:t>
            </a:r>
            <a:r>
              <a:rPr lang="pl-PL" i="1" u="sng" dirty="0" smtClean="0"/>
              <a:t>zamontowanie</a:t>
            </a:r>
          </a:p>
          <a:p>
            <a:r>
              <a:rPr lang="pl-PL" i="1" u="sng" dirty="0" smtClean="0"/>
              <a:t>Stare źródło ciepła musi zostać zlikwidowane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390" y="6141019"/>
            <a:ext cx="5761219" cy="829128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co mogę dostać dofinansowanie </a:t>
            </a:r>
            <a:r>
              <a:rPr lang="pl-PL" dirty="0" err="1"/>
              <a:t>c.d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Uzasadnione modernizacje systemu grzewczego np. wymiana grzejników na niskotemperaturowe, systemy odprowadzania spalin, systemy zarządzania energią.</a:t>
            </a:r>
          </a:p>
          <a:p>
            <a:r>
              <a:rPr lang="pl-PL" dirty="0"/>
              <a:t>Instalacje OZE do podgrzewania ciepłej wody użytkowej  lub </a:t>
            </a:r>
            <a:r>
              <a:rPr lang="pl-PL" dirty="0" smtClean="0"/>
              <a:t>produkcji prądu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5941786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Planuję wymianę pieca. Co muszę zrobić, aby złożyć wniosek o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Jeżeli dopiero planujesz wymianę pieca, będziesz musiał/a wykonać audyt energetyczny  uproszczony. Pomoże Ci w tym jeden z audytorów wybranych w konkursie  przez Lidera projektu. Audyt określi o ile zmniejszą się zanieczyszczenia powietrza emitowane przez twoje gospodarstwo domowe. Audyt uproszczony wykonujesz na własny koszt.</a:t>
            </a:r>
          </a:p>
          <a:p>
            <a:r>
              <a:rPr lang="pl-PL" dirty="0"/>
              <a:t>W oparciu o dane z audytu wypełniasz wniosek o dofinansowanie. Dokumenty muszą być ze sobą zgodne.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6126163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Wymieniłem/</a:t>
            </a:r>
            <a:r>
              <a:rPr lang="pl-PL" dirty="0" err="1"/>
              <a:t>am</a:t>
            </a:r>
            <a:r>
              <a:rPr lang="pl-PL" dirty="0"/>
              <a:t> piec. Co muszę zrobić aby złożyć wniosek o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Jeżeli już wymieniłeś piec, będziesz musiał wykonać audyt uproszczony, który określi o ile zmniejszyłeś emisję zanieczyszczeń do powietrza.</a:t>
            </a:r>
          </a:p>
          <a:p>
            <a:r>
              <a:rPr lang="pl-PL" dirty="0"/>
              <a:t>Będziesz również potrzebować pełnego audytu energetycznego wydanego lub zaktualizowanego nie wcześniej niż 1 stycznia 2016 </a:t>
            </a:r>
            <a:r>
              <a:rPr lang="pl-PL" dirty="0" smtClean="0"/>
              <a:t>roku, który określi jakie źródło ciepła było wymieniane i czy spełnia warunki konkursu.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6001440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Ile dofinansowania mogę dostać?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Określono limity dot. indywidualnych źródeł ciepła:</a:t>
            </a:r>
          </a:p>
          <a:p>
            <a:r>
              <a:rPr lang="pl-PL" dirty="0" smtClean="0"/>
              <a:t>Jeżeli </a:t>
            </a:r>
            <a:r>
              <a:rPr lang="pl-PL" dirty="0"/>
              <a:t>jesteś właścicielem budynku jednorodzinnego, grant dla ciebie może wynieść do 20 000 zł, jednak nie więcej niż 70% kosztów, które poniosłeś. Np. Za piec i instalację zapłaciłeś 25 000 zł, to wysokość twojego dofinansowania wyniesie 17 500zł</a:t>
            </a:r>
          </a:p>
          <a:p>
            <a:r>
              <a:rPr lang="pl-PL" dirty="0"/>
              <a:t>Jeżeli jesteś właścicielem mieszkania, </a:t>
            </a:r>
            <a:r>
              <a:rPr lang="pl-PL" dirty="0" smtClean="0"/>
              <a:t>grant </a:t>
            </a:r>
            <a:r>
              <a:rPr lang="pl-PL" dirty="0"/>
              <a:t>dla ciebie może wynieść do 10 000zł, jednak nie więcej niż 70% kosztów, które </a:t>
            </a:r>
            <a:r>
              <a:rPr lang="pl-PL" dirty="0" smtClean="0"/>
              <a:t>poniosłeś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Zbiorcze źródła ciepła - </a:t>
            </a:r>
            <a:r>
              <a:rPr lang="pl-PL" dirty="0"/>
              <a:t>z</a:t>
            </a:r>
            <a:r>
              <a:rPr lang="pl-PL" dirty="0" smtClean="0"/>
              <a:t>asadność </a:t>
            </a:r>
            <a:r>
              <a:rPr lang="pl-PL" dirty="0"/>
              <a:t>i adekwatność </a:t>
            </a:r>
            <a:r>
              <a:rPr lang="pl-PL" dirty="0" smtClean="0"/>
              <a:t>wydatków.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6046016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Mam działalność gospodarczą w miejscu zamieszkania. Czy mogę ubiegać się o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Tak. Jednak twoje koszty zostaną pomniejszone o procent powierzchni, jaką przeznaczyłeś na prowadzenie działalności.</a:t>
            </a:r>
          </a:p>
          <a:p>
            <a:r>
              <a:rPr lang="pl-PL" dirty="0" err="1"/>
              <a:t>Np.Twój</a:t>
            </a:r>
            <a:r>
              <a:rPr lang="pl-PL" dirty="0"/>
              <a:t> dom ma 200m2, a na działalność przeznaczyłeś 50m2, tj. 25%. Za piec i instalację zapłaciłeś 20 000, więc twój koszt </a:t>
            </a:r>
            <a:r>
              <a:rPr lang="pl-PL" dirty="0" err="1"/>
              <a:t>kwalifikowalny</a:t>
            </a:r>
            <a:r>
              <a:rPr lang="pl-PL" dirty="0"/>
              <a:t> wyniesie 15 000 zł. Dopiero od tej kwoty liczysz 70% dofinansowania, które w tym przypadku wyniesie 10 500zł.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6028872"/>
            <a:ext cx="5761219" cy="8291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688</Words>
  <Application>Microsoft Office PowerPoint</Application>
  <PresentationFormat>Pokaz na ekranie (4:3)</PresentationFormat>
  <Paragraphs>52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Motyw pakietu Office</vt:lpstr>
      <vt:lpstr>  „Ziemia Kłodzka – czyste powietrze (wymiana wysokoemisyjnych źródeł ciepła w budynkach i lokalach mieszkalnych na terenie Gminy Bystrzyca Kłodzka, Kłodzko, Lądek-Zdrój, Międzylesie, Radków, Stronie Śląskie, Stoszowice)”  </vt:lpstr>
      <vt:lpstr>Kto może dostać dofinansowanie?</vt:lpstr>
      <vt:lpstr>Na co mogę dostać dofinansowanie?</vt:lpstr>
      <vt:lpstr>Prezentacja programu PowerPoint</vt:lpstr>
      <vt:lpstr>Na co mogę dostać dofinansowanie c.d</vt:lpstr>
      <vt:lpstr>Planuję wymianę pieca. Co muszę zrobić, aby złożyć wniosek o dofinansowanie?</vt:lpstr>
      <vt:lpstr>Wymieniłem/am piec. Co muszę zrobić aby złożyć wniosek o dofinansowanie?</vt:lpstr>
      <vt:lpstr>Ile dofinansowania mogę dostać?</vt:lpstr>
      <vt:lpstr>Mam działalność gospodarczą w miejscu zamieszkania. Czy mogę ubiegać się o dofinansowanie?</vt:lpstr>
      <vt:lpstr>Finansowanie. </vt:lpstr>
      <vt:lpstr>Kiedy będę mógł/mogła złożyć wniosek?</vt:lpstr>
      <vt:lpstr>Ile potrwa rozpatrzenie wniosków o dofinansowanie</vt:lpstr>
      <vt:lpstr>Gdzie złożyć wniosek o dofinansowanie?</vt:lpstr>
      <vt:lpstr>Gdzie mogę uzyskać informacje dotyczące konkursu?</vt:lpstr>
      <vt:lpstr>Kontakt do punktu konsultacyjnego w Gminie Lądek - Zdrój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Ziemia Kłodzka- Czyste powietrze.</dc:title>
  <dc:creator>Kruszyńscy</dc:creator>
  <cp:lastModifiedBy>drogi</cp:lastModifiedBy>
  <cp:revision>38</cp:revision>
  <cp:lastPrinted>2020-05-12T09:08:05Z</cp:lastPrinted>
  <dcterms:created xsi:type="dcterms:W3CDTF">2020-05-06T06:02:58Z</dcterms:created>
  <dcterms:modified xsi:type="dcterms:W3CDTF">2020-05-12T12:30:08Z</dcterms:modified>
</cp:coreProperties>
</file>